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333" r:id="rId3"/>
    <p:sldId id="334" r:id="rId4"/>
    <p:sldId id="335" r:id="rId5"/>
    <p:sldId id="336" r:id="rId6"/>
    <p:sldId id="337" r:id="rId7"/>
    <p:sldId id="338" r:id="rId8"/>
    <p:sldId id="339" r:id="rId9"/>
    <p:sldId id="340" r:id="rId10"/>
    <p:sldId id="341" r:id="rId11"/>
    <p:sldId id="342" r:id="rId12"/>
    <p:sldId id="343" r:id="rId13"/>
    <p:sldId id="344"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66" autoAdjust="0"/>
    <p:restoredTop sz="94660"/>
  </p:normalViewPr>
  <p:slideViewPr>
    <p:cSldViewPr snapToGrid="0">
      <p:cViewPr varScale="1">
        <p:scale>
          <a:sx n="128" d="100"/>
          <a:sy n="128" d="100"/>
        </p:scale>
        <p:origin x="148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8FFA1C-E0E3-440A-A0C5-B0C6A898CDFB}" type="datetimeFigureOut">
              <a:rPr lang="en-US" smtClean="0"/>
              <a:t>4/8/20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7EE63-CB16-40B2-93B8-6422ED52B9EB}" type="slidenum">
              <a:rPr lang="en-US" smtClean="0"/>
              <a:t>‹#›</a:t>
            </a:fld>
            <a:endParaRPr lang="en-US"/>
          </a:p>
        </p:txBody>
      </p:sp>
    </p:spTree>
    <p:extLst>
      <p:ext uri="{BB962C8B-B14F-4D97-AF65-F5344CB8AC3E}">
        <p14:creationId xmlns:p14="http://schemas.microsoft.com/office/powerpoint/2010/main" val="2596719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a:t>
            </a:fld>
            <a:endParaRPr lang="en-US"/>
          </a:p>
        </p:txBody>
      </p:sp>
    </p:spTree>
    <p:extLst>
      <p:ext uri="{BB962C8B-B14F-4D97-AF65-F5344CB8AC3E}">
        <p14:creationId xmlns:p14="http://schemas.microsoft.com/office/powerpoint/2010/main" val="2970589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10</a:t>
            </a:fld>
            <a:endParaRPr lang="en-US"/>
          </a:p>
        </p:txBody>
      </p:sp>
    </p:spTree>
    <p:extLst>
      <p:ext uri="{BB962C8B-B14F-4D97-AF65-F5344CB8AC3E}">
        <p14:creationId xmlns:p14="http://schemas.microsoft.com/office/powerpoint/2010/main" val="2280134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11</a:t>
            </a:fld>
            <a:endParaRPr lang="en-US"/>
          </a:p>
        </p:txBody>
      </p:sp>
    </p:spTree>
    <p:extLst>
      <p:ext uri="{BB962C8B-B14F-4D97-AF65-F5344CB8AC3E}">
        <p14:creationId xmlns:p14="http://schemas.microsoft.com/office/powerpoint/2010/main" val="1139308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12</a:t>
            </a:fld>
            <a:endParaRPr lang="en-US"/>
          </a:p>
        </p:txBody>
      </p:sp>
    </p:spTree>
    <p:extLst>
      <p:ext uri="{BB962C8B-B14F-4D97-AF65-F5344CB8AC3E}">
        <p14:creationId xmlns:p14="http://schemas.microsoft.com/office/powerpoint/2010/main" val="3662879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13</a:t>
            </a:fld>
            <a:endParaRPr lang="en-US"/>
          </a:p>
        </p:txBody>
      </p:sp>
    </p:spTree>
    <p:extLst>
      <p:ext uri="{BB962C8B-B14F-4D97-AF65-F5344CB8AC3E}">
        <p14:creationId xmlns:p14="http://schemas.microsoft.com/office/powerpoint/2010/main" val="1878014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2</a:t>
            </a:fld>
            <a:endParaRPr lang="en-US"/>
          </a:p>
        </p:txBody>
      </p:sp>
    </p:spTree>
    <p:extLst>
      <p:ext uri="{BB962C8B-B14F-4D97-AF65-F5344CB8AC3E}">
        <p14:creationId xmlns:p14="http://schemas.microsoft.com/office/powerpoint/2010/main" val="3551352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3</a:t>
            </a:fld>
            <a:endParaRPr lang="en-US"/>
          </a:p>
        </p:txBody>
      </p:sp>
    </p:spTree>
    <p:extLst>
      <p:ext uri="{BB962C8B-B14F-4D97-AF65-F5344CB8AC3E}">
        <p14:creationId xmlns:p14="http://schemas.microsoft.com/office/powerpoint/2010/main" val="289531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4</a:t>
            </a:fld>
            <a:endParaRPr lang="en-US"/>
          </a:p>
        </p:txBody>
      </p:sp>
    </p:spTree>
    <p:extLst>
      <p:ext uri="{BB962C8B-B14F-4D97-AF65-F5344CB8AC3E}">
        <p14:creationId xmlns:p14="http://schemas.microsoft.com/office/powerpoint/2010/main" val="236800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5</a:t>
            </a:fld>
            <a:endParaRPr lang="en-US"/>
          </a:p>
        </p:txBody>
      </p:sp>
    </p:spTree>
    <p:extLst>
      <p:ext uri="{BB962C8B-B14F-4D97-AF65-F5344CB8AC3E}">
        <p14:creationId xmlns:p14="http://schemas.microsoft.com/office/powerpoint/2010/main" val="234561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6</a:t>
            </a:fld>
            <a:endParaRPr lang="en-US"/>
          </a:p>
        </p:txBody>
      </p:sp>
    </p:spTree>
    <p:extLst>
      <p:ext uri="{BB962C8B-B14F-4D97-AF65-F5344CB8AC3E}">
        <p14:creationId xmlns:p14="http://schemas.microsoft.com/office/powerpoint/2010/main" val="843390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7</a:t>
            </a:fld>
            <a:endParaRPr lang="en-US"/>
          </a:p>
        </p:txBody>
      </p:sp>
    </p:spTree>
    <p:extLst>
      <p:ext uri="{BB962C8B-B14F-4D97-AF65-F5344CB8AC3E}">
        <p14:creationId xmlns:p14="http://schemas.microsoft.com/office/powerpoint/2010/main" val="237398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A7EE63-CB16-40B2-93B8-6422ED52B9EB}" type="slidenum">
              <a:rPr lang="en-US" smtClean="0"/>
              <a:t>8</a:t>
            </a:fld>
            <a:endParaRPr lang="en-US"/>
          </a:p>
        </p:txBody>
      </p:sp>
    </p:spTree>
    <p:extLst>
      <p:ext uri="{BB962C8B-B14F-4D97-AF65-F5344CB8AC3E}">
        <p14:creationId xmlns:p14="http://schemas.microsoft.com/office/powerpoint/2010/main" val="15711201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every broker in the cluster is available, consumers and producers can happily read and write from the leading partition of a topic without issue. Unfortunately, either leaders or replicas may fail and we need to handle each of these situations.</a:t>
            </a:r>
          </a:p>
          <a:p>
            <a:br>
              <a:rPr lang="en-US" dirty="0"/>
            </a:br>
            <a:endParaRPr lang="en-US" dirty="0"/>
          </a:p>
        </p:txBody>
      </p:sp>
      <p:sp>
        <p:nvSpPr>
          <p:cNvPr id="4" name="Slide Number Placeholder 3"/>
          <p:cNvSpPr>
            <a:spLocks noGrp="1"/>
          </p:cNvSpPr>
          <p:nvPr>
            <p:ph type="sldNum" sz="quarter" idx="10"/>
          </p:nvPr>
        </p:nvSpPr>
        <p:spPr/>
        <p:txBody>
          <a:bodyPr/>
          <a:lstStyle/>
          <a:p>
            <a:fld id="{A1268619-A542-45D9-A0CB-012D2488165E}" type="slidenum">
              <a:rPr lang="en-US" smtClean="0"/>
              <a:pPr/>
              <a:t>9</a:t>
            </a:fld>
            <a:endParaRPr lang="en-US"/>
          </a:p>
        </p:txBody>
      </p:sp>
    </p:spTree>
    <p:extLst>
      <p:ext uri="{BB962C8B-B14F-4D97-AF65-F5344CB8AC3E}">
        <p14:creationId xmlns:p14="http://schemas.microsoft.com/office/powerpoint/2010/main" val="2958598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076603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520795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953568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DD98B4-F191-4651-B001-EDDFBC28B1FF}"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215285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DD98B4-F191-4651-B001-EDDFBC28B1FF}" type="datetimeFigureOut">
              <a:rPr lang="en-US" smtClean="0"/>
              <a:t>4/8/20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2406468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DD98B4-F191-4651-B001-EDDFBC28B1FF}"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861987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DD98B4-F191-4651-B001-EDDFBC28B1FF}" type="datetimeFigureOut">
              <a:rPr lang="en-US" smtClean="0"/>
              <a:t>4/8/20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3707454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DD98B4-F191-4651-B001-EDDFBC28B1FF}" type="datetimeFigureOut">
              <a:rPr lang="en-US" smtClean="0"/>
              <a:t>4/8/20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530277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DD98B4-F191-4651-B001-EDDFBC28B1FF}" type="datetimeFigureOut">
              <a:rPr lang="en-US" smtClean="0"/>
              <a:t>4/8/20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5814231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10756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DD98B4-F191-4651-B001-EDDFBC28B1FF}" type="datetimeFigureOut">
              <a:rPr lang="en-US" smtClean="0"/>
              <a:t>4/8/20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485BAC-489F-4179-8F13-BD89F260A586}" type="slidenum">
              <a:rPr lang="en-US" smtClean="0"/>
              <a:t>‹#›</a:t>
            </a:fld>
            <a:endParaRPr lang="en-US"/>
          </a:p>
        </p:txBody>
      </p:sp>
    </p:spTree>
    <p:extLst>
      <p:ext uri="{BB962C8B-B14F-4D97-AF65-F5344CB8AC3E}">
        <p14:creationId xmlns:p14="http://schemas.microsoft.com/office/powerpoint/2010/main" val="732912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DD98B4-F191-4651-B001-EDDFBC28B1FF}" type="datetimeFigureOut">
              <a:rPr lang="en-US" smtClean="0"/>
              <a:t>4/8/20</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485BAC-489F-4179-8F13-BD89F260A586}" type="slidenum">
              <a:rPr lang="en-US" smtClean="0"/>
              <a:t>‹#›</a:t>
            </a:fld>
            <a:endParaRPr lang="en-US"/>
          </a:p>
        </p:txBody>
      </p:sp>
    </p:spTree>
    <p:extLst>
      <p:ext uri="{BB962C8B-B14F-4D97-AF65-F5344CB8AC3E}">
        <p14:creationId xmlns:p14="http://schemas.microsoft.com/office/powerpoint/2010/main" val="201516874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6616" y="0"/>
            <a:ext cx="8182719"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a:extLst>
              <a:ext uri="{FF2B5EF4-FFF2-40B4-BE49-F238E27FC236}">
                <a16:creationId xmlns:a16="http://schemas.microsoft.com/office/drawing/2014/main" id="{EE411EF9-311E-4FE0-93AE-C335D6A32EBB}"/>
              </a:ext>
            </a:extLst>
          </p:cNvPr>
          <p:cNvSpPr>
            <a:spLocks noGrp="1"/>
          </p:cNvSpPr>
          <p:nvPr>
            <p:ph type="ctrTitle"/>
          </p:nvPr>
        </p:nvSpPr>
        <p:spPr>
          <a:xfrm>
            <a:off x="2284026" y="2043663"/>
            <a:ext cx="4578895" cy="2031055"/>
          </a:xfrm>
        </p:spPr>
        <p:txBody>
          <a:bodyPr>
            <a:normAutofit/>
          </a:bodyPr>
          <a:lstStyle/>
          <a:p>
            <a:r>
              <a:rPr lang="en-US" sz="5600">
                <a:solidFill>
                  <a:srgbClr val="FFFFFF"/>
                </a:solidFill>
              </a:rPr>
              <a:t>ECE 530 Cloud Computing</a:t>
            </a:r>
          </a:p>
        </p:txBody>
      </p:sp>
      <p:sp>
        <p:nvSpPr>
          <p:cNvPr id="3" name="Subtitle 2">
            <a:extLst>
              <a:ext uri="{FF2B5EF4-FFF2-40B4-BE49-F238E27FC236}">
                <a16:creationId xmlns:a16="http://schemas.microsoft.com/office/drawing/2014/main" id="{F59785EB-1023-4E53-BE5D-C0E23E2DF675}"/>
              </a:ext>
            </a:extLst>
          </p:cNvPr>
          <p:cNvSpPr>
            <a:spLocks noGrp="1"/>
          </p:cNvSpPr>
          <p:nvPr>
            <p:ph type="subTitle" idx="1"/>
          </p:nvPr>
        </p:nvSpPr>
        <p:spPr>
          <a:xfrm>
            <a:off x="2284026" y="4074718"/>
            <a:ext cx="4578895" cy="682079"/>
          </a:xfrm>
        </p:spPr>
        <p:txBody>
          <a:bodyPr>
            <a:normAutofit/>
          </a:bodyPr>
          <a:lstStyle/>
          <a:p>
            <a:r>
              <a:rPr lang="en-US" sz="1500" dirty="0">
                <a:solidFill>
                  <a:srgbClr val="FFFFFF"/>
                </a:solidFill>
              </a:rPr>
              <a:t>Ioannis Papapanagiotou</a:t>
            </a:r>
          </a:p>
          <a:p>
            <a:r>
              <a:rPr lang="en-US" sz="1500" dirty="0">
                <a:solidFill>
                  <a:srgbClr val="FFFFFF"/>
                </a:solidFill>
              </a:rPr>
              <a:t>Kafka</a:t>
            </a:r>
          </a:p>
        </p:txBody>
      </p:sp>
    </p:spTree>
    <p:extLst>
      <p:ext uri="{BB962C8B-B14F-4D97-AF65-F5344CB8AC3E}">
        <p14:creationId xmlns:p14="http://schemas.microsoft.com/office/powerpoint/2010/main" val="114738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Handling Failures – Replica Failure</a:t>
            </a:r>
          </a:p>
        </p:txBody>
      </p:sp>
      <p:sp>
        <p:nvSpPr>
          <p:cNvPr id="3" name="Content Placeholder 2"/>
          <p:cNvSpPr>
            <a:spLocks noGrp="1"/>
          </p:cNvSpPr>
          <p:nvPr>
            <p:ph idx="1"/>
          </p:nvPr>
        </p:nvSpPr>
        <p:spPr>
          <a:xfrm>
            <a:off x="457200" y="1944150"/>
            <a:ext cx="8229600" cy="2286000"/>
          </a:xfrm>
        </p:spPr>
        <p:txBody>
          <a:bodyPr/>
          <a:lstStyle/>
          <a:p>
            <a:r>
              <a:rPr lang="en-US" dirty="0"/>
              <a:t>Writes will no longer reach the failed replica and it will no longer receive messages, falling further and further out of sync with the leader.</a:t>
            </a:r>
          </a:p>
        </p:txBody>
      </p:sp>
      <p:pic>
        <p:nvPicPr>
          <p:cNvPr id="4" name="Picture 3"/>
          <p:cNvPicPr>
            <a:picLocks noChangeAspect="1"/>
          </p:cNvPicPr>
          <p:nvPr/>
        </p:nvPicPr>
        <p:blipFill>
          <a:blip r:embed="rId3" cstate="print"/>
          <a:stretch>
            <a:fillRect/>
          </a:stretch>
        </p:blipFill>
        <p:spPr>
          <a:xfrm>
            <a:off x="1295400" y="3886201"/>
            <a:ext cx="7061200" cy="2679700"/>
          </a:xfrm>
          <a:prstGeom prst="rect">
            <a:avLst/>
          </a:prstGeom>
        </p:spPr>
      </p:pic>
    </p:spTree>
    <p:extLst>
      <p:ext uri="{BB962C8B-B14F-4D97-AF65-F5344CB8AC3E}">
        <p14:creationId xmlns:p14="http://schemas.microsoft.com/office/powerpoint/2010/main" val="3389278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8397904" cy="1325563"/>
          </a:xfrm>
        </p:spPr>
        <p:txBody>
          <a:bodyPr>
            <a:normAutofit/>
          </a:bodyPr>
          <a:lstStyle/>
          <a:p>
            <a:r>
              <a:rPr lang="en-US" dirty="0"/>
              <a:t>Handling Failure – 2</a:t>
            </a:r>
            <a:r>
              <a:rPr lang="en-US" baseline="30000" dirty="0"/>
              <a:t>nd</a:t>
            </a:r>
            <a:r>
              <a:rPr lang="en-US" dirty="0"/>
              <a:t> Replica Failure</a:t>
            </a:r>
          </a:p>
        </p:txBody>
      </p:sp>
      <p:sp>
        <p:nvSpPr>
          <p:cNvPr id="3" name="Content Placeholder 2"/>
          <p:cNvSpPr>
            <a:spLocks noGrp="1"/>
          </p:cNvSpPr>
          <p:nvPr>
            <p:ph idx="1"/>
          </p:nvPr>
        </p:nvSpPr>
        <p:spPr>
          <a:xfrm>
            <a:off x="457200" y="1927372"/>
            <a:ext cx="8229600" cy="1676400"/>
          </a:xfrm>
        </p:spPr>
        <p:txBody>
          <a:bodyPr>
            <a:noAutofit/>
          </a:bodyPr>
          <a:lstStyle/>
          <a:p>
            <a:r>
              <a:rPr lang="en-US" sz="2400" dirty="0"/>
              <a:t>The second replica will also no longer receive messages and it too becomes out of sync with the leader.</a:t>
            </a:r>
          </a:p>
          <a:p>
            <a:r>
              <a:rPr lang="en-US" sz="2400" dirty="0"/>
              <a:t>At this point in time, only the leader is in sync. </a:t>
            </a:r>
          </a:p>
          <a:p>
            <a:pPr lvl="1"/>
            <a:r>
              <a:rPr lang="en-US" sz="2000" dirty="0"/>
              <a:t>In Kafka terminology we still have one in sync replica even though that replica happens to be the leader for this partition.</a:t>
            </a:r>
          </a:p>
        </p:txBody>
      </p:sp>
      <p:pic>
        <p:nvPicPr>
          <p:cNvPr id="4" name="Picture 3"/>
          <p:cNvPicPr>
            <a:picLocks noChangeAspect="1"/>
          </p:cNvPicPr>
          <p:nvPr/>
        </p:nvPicPr>
        <p:blipFill>
          <a:blip r:embed="rId3" cstate="print"/>
          <a:stretch>
            <a:fillRect/>
          </a:stretch>
        </p:blipFill>
        <p:spPr>
          <a:xfrm>
            <a:off x="1041400" y="3962400"/>
            <a:ext cx="7061200" cy="2679700"/>
          </a:xfrm>
          <a:prstGeom prst="rect">
            <a:avLst/>
          </a:prstGeom>
        </p:spPr>
      </p:pic>
    </p:spTree>
    <p:extLst>
      <p:ext uri="{BB962C8B-B14F-4D97-AF65-F5344CB8AC3E}">
        <p14:creationId xmlns:p14="http://schemas.microsoft.com/office/powerpoint/2010/main" val="2440409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Handling Failures – Leader Dies</a:t>
            </a:r>
          </a:p>
        </p:txBody>
      </p:sp>
      <p:sp>
        <p:nvSpPr>
          <p:cNvPr id="3" name="Content Placeholder 2"/>
          <p:cNvSpPr>
            <a:spLocks noGrp="1"/>
          </p:cNvSpPr>
          <p:nvPr>
            <p:ph idx="1"/>
          </p:nvPr>
        </p:nvSpPr>
        <p:spPr>
          <a:xfrm>
            <a:off x="457200" y="1887676"/>
            <a:ext cx="8229600" cy="1950133"/>
          </a:xfrm>
        </p:spPr>
        <p:txBody>
          <a:bodyPr>
            <a:noAutofit/>
          </a:bodyPr>
          <a:lstStyle/>
          <a:p>
            <a:r>
              <a:rPr lang="en-US" sz="2400" dirty="0"/>
              <a:t>We are left with three dead replicas.</a:t>
            </a:r>
          </a:p>
          <a:p>
            <a:r>
              <a:rPr lang="en-US" sz="2400" dirty="0"/>
              <a:t>Replica one is actually still in sync — it cannot receive any new data but it is in sync with everything that was possible to receive. Replica two is missing some data, and replica three (the first to go down) is missing even more data. </a:t>
            </a:r>
          </a:p>
        </p:txBody>
      </p:sp>
      <p:pic>
        <p:nvPicPr>
          <p:cNvPr id="4" name="Picture 3"/>
          <p:cNvPicPr>
            <a:picLocks noChangeAspect="1"/>
          </p:cNvPicPr>
          <p:nvPr/>
        </p:nvPicPr>
        <p:blipFill>
          <a:blip r:embed="rId3" cstate="print"/>
          <a:stretch>
            <a:fillRect/>
          </a:stretch>
        </p:blipFill>
        <p:spPr>
          <a:xfrm>
            <a:off x="1041400" y="3995257"/>
            <a:ext cx="7061200" cy="2679700"/>
          </a:xfrm>
          <a:prstGeom prst="rect">
            <a:avLst/>
          </a:prstGeom>
        </p:spPr>
      </p:pic>
    </p:spTree>
    <p:extLst>
      <p:ext uri="{BB962C8B-B14F-4D97-AF65-F5344CB8AC3E}">
        <p14:creationId xmlns:p14="http://schemas.microsoft.com/office/powerpoint/2010/main" val="2897371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Handling Failures – Leader Dies</a:t>
            </a:r>
          </a:p>
        </p:txBody>
      </p:sp>
      <p:sp>
        <p:nvSpPr>
          <p:cNvPr id="3" name="Content Placeholder 2"/>
          <p:cNvSpPr>
            <a:spLocks noGrp="1"/>
          </p:cNvSpPr>
          <p:nvPr>
            <p:ph idx="1"/>
          </p:nvPr>
        </p:nvSpPr>
        <p:spPr/>
        <p:txBody>
          <a:bodyPr>
            <a:normAutofit/>
          </a:bodyPr>
          <a:lstStyle/>
          <a:p>
            <a:r>
              <a:rPr lang="en-US" sz="2000" dirty="0"/>
              <a:t>There are two possible solutions:</a:t>
            </a:r>
          </a:p>
          <a:p>
            <a:pPr lvl="1"/>
            <a:r>
              <a:rPr lang="en-US" sz="2000" dirty="0"/>
              <a:t> The first, and simplest, scenario is to wait until the leader is back up before continuing. Once the leader is back up it will begin receiving and writing messages and as the replicas are brought back online they will be made in sync with the leader. </a:t>
            </a:r>
          </a:p>
          <a:p>
            <a:pPr lvl="1"/>
            <a:r>
              <a:rPr lang="en-US" sz="2000" dirty="0"/>
              <a:t> The second scenario is to elect the first broker to come back up as the new leader. This broker will be out of sync with the existing leader and all data written between the time where this broker went down and when it was elected the new leader will be lost.</a:t>
            </a:r>
          </a:p>
        </p:txBody>
      </p:sp>
    </p:spTree>
    <p:extLst>
      <p:ext uri="{BB962C8B-B14F-4D97-AF65-F5344CB8AC3E}">
        <p14:creationId xmlns:p14="http://schemas.microsoft.com/office/powerpoint/2010/main" val="2645582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Producers (#1)</a:t>
            </a:r>
          </a:p>
        </p:txBody>
      </p:sp>
      <p:sp>
        <p:nvSpPr>
          <p:cNvPr id="3" name="Content Placeholder 2"/>
          <p:cNvSpPr>
            <a:spLocks noGrp="1"/>
          </p:cNvSpPr>
          <p:nvPr>
            <p:ph idx="1"/>
          </p:nvPr>
        </p:nvSpPr>
        <p:spPr>
          <a:xfrm>
            <a:off x="457200" y="1504920"/>
            <a:ext cx="8229600" cy="4525963"/>
          </a:xfrm>
        </p:spPr>
        <p:txBody>
          <a:bodyPr>
            <a:normAutofit/>
          </a:bodyPr>
          <a:lstStyle/>
          <a:p>
            <a:r>
              <a:rPr lang="en-US" sz="2400" dirty="0"/>
              <a:t>Producers write to a single leader, </a:t>
            </a:r>
          </a:p>
          <a:p>
            <a:pPr lvl="1"/>
            <a:r>
              <a:rPr lang="en-US" sz="2400" dirty="0"/>
              <a:t>this provides a means of load balancing production so that each write can be serviced by a separate broker and machine.</a:t>
            </a:r>
          </a:p>
          <a:p>
            <a:pPr lvl="1"/>
            <a:r>
              <a:rPr lang="en-US" sz="2400" dirty="0"/>
              <a:t>The producer is writing to partition 0 of the topic and partition 0 replicates that write to the available replicas.</a:t>
            </a:r>
          </a:p>
        </p:txBody>
      </p:sp>
      <p:pic>
        <p:nvPicPr>
          <p:cNvPr id="4" name="Picture 3"/>
          <p:cNvPicPr>
            <a:picLocks noChangeAspect="1"/>
          </p:cNvPicPr>
          <p:nvPr/>
        </p:nvPicPr>
        <p:blipFill>
          <a:blip r:embed="rId3" cstate="print"/>
          <a:stretch>
            <a:fillRect/>
          </a:stretch>
        </p:blipFill>
        <p:spPr>
          <a:xfrm>
            <a:off x="2438400" y="3886199"/>
            <a:ext cx="4800600" cy="2774747"/>
          </a:xfrm>
          <a:prstGeom prst="rect">
            <a:avLst/>
          </a:prstGeom>
        </p:spPr>
      </p:pic>
    </p:spTree>
    <p:extLst>
      <p:ext uri="{BB962C8B-B14F-4D97-AF65-F5344CB8AC3E}">
        <p14:creationId xmlns:p14="http://schemas.microsoft.com/office/powerpoint/2010/main" val="1022635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Producers (#2)</a:t>
            </a:r>
          </a:p>
        </p:txBody>
      </p:sp>
      <p:sp>
        <p:nvSpPr>
          <p:cNvPr id="3" name="Content Placeholder 2"/>
          <p:cNvSpPr>
            <a:spLocks noGrp="1"/>
          </p:cNvSpPr>
          <p:nvPr>
            <p:ph idx="1"/>
          </p:nvPr>
        </p:nvSpPr>
        <p:spPr>
          <a:xfrm>
            <a:off x="182563" y="2012949"/>
            <a:ext cx="8686800" cy="4479925"/>
          </a:xfrm>
        </p:spPr>
        <p:txBody>
          <a:bodyPr>
            <a:normAutofit/>
          </a:bodyPr>
          <a:lstStyle/>
          <a:p>
            <a:r>
              <a:rPr lang="en-US" sz="2400" dirty="0"/>
              <a:t>The producer is writing to partition 1 of the topic and partition 1 replicates that write to the available replicas.</a:t>
            </a:r>
          </a:p>
        </p:txBody>
      </p:sp>
      <p:pic>
        <p:nvPicPr>
          <p:cNvPr id="4" name="Picture 3"/>
          <p:cNvPicPr>
            <a:picLocks noChangeAspect="1"/>
          </p:cNvPicPr>
          <p:nvPr/>
        </p:nvPicPr>
        <p:blipFill>
          <a:blip r:embed="rId3" cstate="print"/>
          <a:stretch>
            <a:fillRect/>
          </a:stretch>
        </p:blipFill>
        <p:spPr>
          <a:xfrm>
            <a:off x="2011708" y="3154683"/>
            <a:ext cx="5499075" cy="3370123"/>
          </a:xfrm>
          <a:prstGeom prst="rect">
            <a:avLst/>
          </a:prstGeom>
        </p:spPr>
      </p:pic>
    </p:spTree>
    <p:extLst>
      <p:ext uri="{BB962C8B-B14F-4D97-AF65-F5344CB8AC3E}">
        <p14:creationId xmlns:p14="http://schemas.microsoft.com/office/powerpoint/2010/main" val="542780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Consumers and Consumer Groups</a:t>
            </a:r>
          </a:p>
        </p:txBody>
      </p:sp>
      <p:sp>
        <p:nvSpPr>
          <p:cNvPr id="3" name="Content Placeholder 2"/>
          <p:cNvSpPr>
            <a:spLocks noGrp="1"/>
          </p:cNvSpPr>
          <p:nvPr>
            <p:ph idx="1"/>
          </p:nvPr>
        </p:nvSpPr>
        <p:spPr/>
        <p:txBody>
          <a:bodyPr>
            <a:normAutofit/>
          </a:bodyPr>
          <a:lstStyle/>
          <a:p>
            <a:r>
              <a:rPr lang="en-US" sz="2400" dirty="0"/>
              <a:t>Consumers read from any single partition, allowing to scale throughput of message consumption. </a:t>
            </a:r>
          </a:p>
          <a:p>
            <a:r>
              <a:rPr lang="en-US" sz="2400" dirty="0"/>
              <a:t>Consumers can also be organized into </a:t>
            </a:r>
            <a:r>
              <a:rPr lang="en-US" sz="2400" i="1" dirty="0"/>
              <a:t>consumer groups </a:t>
            </a:r>
            <a:r>
              <a:rPr lang="en-US" sz="2400" dirty="0"/>
              <a:t>for a given topic</a:t>
            </a:r>
          </a:p>
          <a:p>
            <a:pPr lvl="1"/>
            <a:r>
              <a:rPr lang="en-US" sz="2400" dirty="0"/>
              <a:t>each consumer within the group reads from a unique partition and the group as a whole consumes all messages from the entire topic. </a:t>
            </a:r>
          </a:p>
        </p:txBody>
      </p:sp>
    </p:spTree>
    <p:extLst>
      <p:ext uri="{BB962C8B-B14F-4D97-AF65-F5344CB8AC3E}">
        <p14:creationId xmlns:p14="http://schemas.microsoft.com/office/powerpoint/2010/main" val="1665976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Consumers and Partitions</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a:t># consumers &gt; # partitions</a:t>
            </a:r>
          </a:p>
          <a:p>
            <a:pPr marL="914400" lvl="1" indent="-514350"/>
            <a:r>
              <a:rPr lang="en-US" dirty="0"/>
              <a:t>some consumers will be idle because they have no partitions to read from. </a:t>
            </a:r>
          </a:p>
          <a:p>
            <a:pPr marL="514350" indent="-514350">
              <a:buFont typeface="+mj-lt"/>
              <a:buAutoNum type="arabicPeriod"/>
            </a:pPr>
            <a:r>
              <a:rPr lang="en-US" dirty="0"/>
              <a:t># partitions &gt; # consumers</a:t>
            </a:r>
          </a:p>
          <a:p>
            <a:pPr marL="914400" lvl="1" indent="-514350"/>
            <a:r>
              <a:rPr lang="en-US" dirty="0"/>
              <a:t>consumers will receive messages from multiple partitions. </a:t>
            </a:r>
          </a:p>
          <a:p>
            <a:pPr marL="514350" indent="-514350">
              <a:buFont typeface="+mj-lt"/>
              <a:buAutoNum type="arabicPeriod"/>
            </a:pPr>
            <a:r>
              <a:rPr lang="en-US" dirty="0"/>
              <a:t># consumers == # partitions, </a:t>
            </a:r>
          </a:p>
          <a:p>
            <a:pPr marL="857250" lvl="1" indent="-457200"/>
            <a:r>
              <a:rPr lang="en-US" dirty="0"/>
              <a:t>each consumer reads messages in order from exactly one partition.</a:t>
            </a:r>
          </a:p>
        </p:txBody>
      </p:sp>
    </p:spTree>
    <p:extLst>
      <p:ext uri="{BB962C8B-B14F-4D97-AF65-F5344CB8AC3E}">
        <p14:creationId xmlns:p14="http://schemas.microsoft.com/office/powerpoint/2010/main" val="2030569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Partitions of Single Topic</a:t>
            </a:r>
          </a:p>
        </p:txBody>
      </p:sp>
      <p:sp>
        <p:nvSpPr>
          <p:cNvPr id="3" name="Content Placeholder 2"/>
          <p:cNvSpPr>
            <a:spLocks noGrp="1"/>
          </p:cNvSpPr>
          <p:nvPr>
            <p:ph idx="1"/>
          </p:nvPr>
        </p:nvSpPr>
        <p:spPr>
          <a:xfrm>
            <a:off x="457200" y="1600201"/>
            <a:ext cx="5410200" cy="2667000"/>
          </a:xfrm>
        </p:spPr>
        <p:txBody>
          <a:bodyPr>
            <a:noAutofit/>
          </a:bodyPr>
          <a:lstStyle/>
          <a:p>
            <a:r>
              <a:rPr lang="en-US" sz="2400" dirty="0"/>
              <a:t>Servers:</a:t>
            </a:r>
          </a:p>
          <a:p>
            <a:pPr lvl="1"/>
            <a:r>
              <a:rPr lang="en-US" sz="2400" dirty="0"/>
              <a:t>Server 1 holds partitions 0 and 3 </a:t>
            </a:r>
          </a:p>
          <a:p>
            <a:pPr lvl="1"/>
            <a:r>
              <a:rPr lang="en-US" sz="2400" dirty="0"/>
              <a:t>Server 2 holds partitions 1 and 2. </a:t>
            </a:r>
          </a:p>
          <a:p>
            <a:r>
              <a:rPr lang="en-US" sz="2400" dirty="0"/>
              <a:t>Consumers Groups:</a:t>
            </a:r>
          </a:p>
          <a:p>
            <a:pPr lvl="1"/>
            <a:r>
              <a:rPr lang="en-US" sz="2400" dirty="0"/>
              <a:t>A: two consumers and four partitions</a:t>
            </a:r>
          </a:p>
          <a:p>
            <a:pPr lvl="1"/>
            <a:r>
              <a:rPr lang="en-US" sz="2400" dirty="0"/>
              <a:t>B four consumers</a:t>
            </a:r>
          </a:p>
        </p:txBody>
      </p:sp>
      <p:pic>
        <p:nvPicPr>
          <p:cNvPr id="4" name="Picture 3"/>
          <p:cNvPicPr>
            <a:picLocks noChangeAspect="1"/>
          </p:cNvPicPr>
          <p:nvPr/>
        </p:nvPicPr>
        <p:blipFill>
          <a:blip r:embed="rId3" cstate="print"/>
          <a:stretch>
            <a:fillRect/>
          </a:stretch>
        </p:blipFill>
        <p:spPr>
          <a:xfrm>
            <a:off x="3581400" y="3886200"/>
            <a:ext cx="5282681" cy="2808514"/>
          </a:xfrm>
          <a:prstGeom prst="rect">
            <a:avLst/>
          </a:prstGeom>
        </p:spPr>
      </p:pic>
    </p:spTree>
    <p:extLst>
      <p:ext uri="{BB962C8B-B14F-4D97-AF65-F5344CB8AC3E}">
        <p14:creationId xmlns:p14="http://schemas.microsoft.com/office/powerpoint/2010/main" val="1399098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Consistency and Availability</a:t>
            </a:r>
          </a:p>
        </p:txBody>
      </p:sp>
      <p:sp>
        <p:nvSpPr>
          <p:cNvPr id="3" name="Content Placeholder 2"/>
          <p:cNvSpPr>
            <a:spLocks noGrp="1"/>
          </p:cNvSpPr>
          <p:nvPr>
            <p:ph idx="1"/>
          </p:nvPr>
        </p:nvSpPr>
        <p:spPr>
          <a:xfrm>
            <a:off x="228600" y="1785618"/>
            <a:ext cx="8686800" cy="4479925"/>
          </a:xfrm>
        </p:spPr>
        <p:txBody>
          <a:bodyPr>
            <a:normAutofit/>
          </a:bodyPr>
          <a:lstStyle/>
          <a:p>
            <a:r>
              <a:rPr lang="en-US" sz="2000" b="1" dirty="0"/>
              <a:t>Assumption</a:t>
            </a:r>
            <a:r>
              <a:rPr lang="en-US" sz="2000" dirty="0"/>
              <a:t>: </a:t>
            </a:r>
            <a:r>
              <a:rPr lang="en-US" sz="2000" i="1" dirty="0"/>
              <a:t> producing to one partition and consuming from one partition.</a:t>
            </a:r>
          </a:p>
          <a:p>
            <a:pPr lvl="1"/>
            <a:r>
              <a:rPr lang="en-US" sz="2000" dirty="0"/>
              <a:t>Does not hold: reading from the same partition using two consumers or writing to the same partition using two producers.</a:t>
            </a:r>
          </a:p>
          <a:p>
            <a:r>
              <a:rPr lang="en-US" sz="2000" dirty="0"/>
              <a:t>Kafka makes the following guarantees</a:t>
            </a:r>
          </a:p>
          <a:p>
            <a:pPr marL="971550" lvl="1" indent="-514350">
              <a:buFont typeface="+mj-lt"/>
              <a:buAutoNum type="arabicPeriod"/>
            </a:pPr>
            <a:r>
              <a:rPr lang="en-US" sz="2000" dirty="0"/>
              <a:t>Messages sent to a topic partition will be appended to the commit log in the order they are sent;</a:t>
            </a:r>
          </a:p>
          <a:p>
            <a:pPr marL="971550" lvl="1" indent="-514350">
              <a:buFont typeface="+mj-lt"/>
              <a:buAutoNum type="arabicPeriod"/>
            </a:pPr>
            <a:r>
              <a:rPr lang="en-US" sz="2000" dirty="0"/>
              <a:t>a single consumer instance will see messages in the order they appear in the log;</a:t>
            </a:r>
          </a:p>
          <a:p>
            <a:pPr marL="971550" lvl="1" indent="-514350">
              <a:buFont typeface="+mj-lt"/>
              <a:buAutoNum type="arabicPeriod"/>
            </a:pPr>
            <a:r>
              <a:rPr lang="en-US" sz="2000" dirty="0"/>
              <a:t>a message is ‘committed’ when all in sync replicas have applied it to their log</a:t>
            </a:r>
          </a:p>
          <a:p>
            <a:pPr marL="971550" lvl="1" indent="-514350">
              <a:buFont typeface="+mj-lt"/>
              <a:buAutoNum type="arabicPeriod"/>
            </a:pPr>
            <a:r>
              <a:rPr lang="en-US" sz="2000" dirty="0"/>
              <a:t> any committed message will not be lost, as long as at least one in sync replica is alive.</a:t>
            </a:r>
          </a:p>
        </p:txBody>
      </p:sp>
    </p:spTree>
    <p:extLst>
      <p:ext uri="{BB962C8B-B14F-4D97-AF65-F5344CB8AC3E}">
        <p14:creationId xmlns:p14="http://schemas.microsoft.com/office/powerpoint/2010/main" val="4129021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Consistency and Availability</a:t>
            </a:r>
          </a:p>
        </p:txBody>
      </p:sp>
      <p:sp>
        <p:nvSpPr>
          <p:cNvPr id="3" name="Content Placeholder 2"/>
          <p:cNvSpPr>
            <a:spLocks noGrp="1"/>
          </p:cNvSpPr>
          <p:nvPr>
            <p:ph idx="1"/>
          </p:nvPr>
        </p:nvSpPr>
        <p:spPr/>
        <p:txBody>
          <a:bodyPr>
            <a:normAutofit/>
          </a:bodyPr>
          <a:lstStyle/>
          <a:p>
            <a:r>
              <a:rPr lang="en-US" sz="2000" dirty="0"/>
              <a:t>The (1) and (2) guarantee ensure that message ordering is preserved for each partition.</a:t>
            </a:r>
          </a:p>
          <a:p>
            <a:pPr lvl="1"/>
            <a:r>
              <a:rPr lang="en-US" sz="2000" dirty="0"/>
              <a:t>Note that message ordering for the entire topic is not guaranteed.</a:t>
            </a:r>
          </a:p>
          <a:p>
            <a:r>
              <a:rPr lang="en-US" sz="2000" dirty="0"/>
              <a:t>The (3) and (4) guarantee ensure that committed messages can be retrieved.</a:t>
            </a:r>
          </a:p>
          <a:p>
            <a:pPr lvl="1"/>
            <a:r>
              <a:rPr lang="en-US" sz="2000" dirty="0"/>
              <a:t> In Kafka, the partition that is elected the leader is responsible for syncing any messages received to replicas. </a:t>
            </a:r>
          </a:p>
          <a:p>
            <a:pPr lvl="1"/>
            <a:r>
              <a:rPr lang="en-US" sz="2000" dirty="0"/>
              <a:t>Once a replica has acknowledged the message, that replica is considered to be in sync</a:t>
            </a:r>
            <a:r>
              <a:rPr lang="en-US" dirty="0"/>
              <a:t>.</a:t>
            </a:r>
          </a:p>
        </p:txBody>
      </p:sp>
    </p:spTree>
    <p:extLst>
      <p:ext uri="{BB962C8B-B14F-4D97-AF65-F5344CB8AC3E}">
        <p14:creationId xmlns:p14="http://schemas.microsoft.com/office/powerpoint/2010/main" val="1248564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Handling Writes</a:t>
            </a:r>
          </a:p>
        </p:txBody>
      </p:sp>
      <p:sp>
        <p:nvSpPr>
          <p:cNvPr id="3" name="Content Placeholder 2"/>
          <p:cNvSpPr>
            <a:spLocks noGrp="1"/>
          </p:cNvSpPr>
          <p:nvPr>
            <p:ph idx="1"/>
          </p:nvPr>
        </p:nvSpPr>
        <p:spPr>
          <a:xfrm>
            <a:off x="188138" y="1737671"/>
            <a:ext cx="8686800" cy="4479925"/>
          </a:xfrm>
        </p:spPr>
        <p:txBody>
          <a:bodyPr>
            <a:normAutofit/>
          </a:bodyPr>
          <a:lstStyle/>
          <a:p>
            <a:r>
              <a:rPr lang="en-US" sz="2000" dirty="0"/>
              <a:t>All messages are sent to the partition’s leader.</a:t>
            </a:r>
          </a:p>
          <a:p>
            <a:r>
              <a:rPr lang="en-US" sz="2000" dirty="0"/>
              <a:t>The leader is responsible for writing the message to its own in sync replica and, once that message has been committed, is responsible for propagating the message to additional replicas on different brokers.</a:t>
            </a:r>
          </a:p>
          <a:p>
            <a:r>
              <a:rPr lang="en-US" sz="2000" dirty="0"/>
              <a:t>Each replica acknowledges that they have received the message and can now be called in sync.</a:t>
            </a:r>
          </a:p>
          <a:p>
            <a:endParaRPr lang="en-US" sz="2000" dirty="0"/>
          </a:p>
        </p:txBody>
      </p:sp>
      <p:pic>
        <p:nvPicPr>
          <p:cNvPr id="4" name="Picture 3"/>
          <p:cNvPicPr>
            <a:picLocks noChangeAspect="1"/>
          </p:cNvPicPr>
          <p:nvPr/>
        </p:nvPicPr>
        <p:blipFill>
          <a:blip r:embed="rId3" cstate="print"/>
          <a:stretch>
            <a:fillRect/>
          </a:stretch>
        </p:blipFill>
        <p:spPr>
          <a:xfrm>
            <a:off x="1145972" y="4025128"/>
            <a:ext cx="6502685" cy="2467746"/>
          </a:xfrm>
          <a:prstGeom prst="rect">
            <a:avLst/>
          </a:prstGeom>
        </p:spPr>
      </p:pic>
    </p:spTree>
    <p:extLst>
      <p:ext uri="{BB962C8B-B14F-4D97-AF65-F5344CB8AC3E}">
        <p14:creationId xmlns:p14="http://schemas.microsoft.com/office/powerpoint/2010/main" val="391796637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829</Words>
  <Application>Microsoft Macintosh PowerPoint</Application>
  <PresentationFormat>On-screen Show (4:3)</PresentationFormat>
  <Paragraphs>73</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ECE 530 Cloud Computing</vt:lpstr>
      <vt:lpstr>Producers (#1)</vt:lpstr>
      <vt:lpstr>Producers (#2)</vt:lpstr>
      <vt:lpstr>Consumers and Consumer Groups</vt:lpstr>
      <vt:lpstr>Consumers and Partitions</vt:lpstr>
      <vt:lpstr>Multiple Partitions of Single Topic</vt:lpstr>
      <vt:lpstr>Consistency and Availability</vt:lpstr>
      <vt:lpstr>Consistency and Availability</vt:lpstr>
      <vt:lpstr>Handling Writes</vt:lpstr>
      <vt:lpstr>Handling Failures – Replica Failure</vt:lpstr>
      <vt:lpstr>Handling Failure – 2nd Replica Failure</vt:lpstr>
      <vt:lpstr>Handling Failures – Leader Dies</vt:lpstr>
      <vt:lpstr>Handling Failures – Leader Dies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ECE 530 Cloud Computing</dc:title>
  <dc:creator>Ioannis Papapanagiotou</dc:creator>
  <cp:lastModifiedBy>Ioannis Papapanagiotou</cp:lastModifiedBy>
  <cp:revision>3</cp:revision>
  <dcterms:created xsi:type="dcterms:W3CDTF">2020-04-08T14:56:06Z</dcterms:created>
  <dcterms:modified xsi:type="dcterms:W3CDTF">2020-04-08T15:14:19Z</dcterms:modified>
</cp:coreProperties>
</file>